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375" r:id="rId4"/>
    <p:sldId id="384" r:id="rId5"/>
    <p:sldId id="385" r:id="rId6"/>
    <p:sldId id="386" r:id="rId7"/>
    <p:sldId id="383" r:id="rId8"/>
    <p:sldId id="389" r:id="rId9"/>
    <p:sldId id="390" r:id="rId10"/>
    <p:sldId id="391" r:id="rId11"/>
    <p:sldId id="394" r:id="rId12"/>
    <p:sldId id="392" r:id="rId13"/>
    <p:sldId id="387" r:id="rId14"/>
    <p:sldId id="393" r:id="rId15"/>
    <p:sldId id="388" r:id="rId16"/>
    <p:sldId id="344" r:id="rId17"/>
    <p:sldId id="377" r:id="rId18"/>
    <p:sldId id="395" r:id="rId19"/>
    <p:sldId id="376" r:id="rId20"/>
    <p:sldId id="357" r:id="rId21"/>
    <p:sldId id="396" r:id="rId22"/>
    <p:sldId id="397" r:id="rId23"/>
    <p:sldId id="398" r:id="rId24"/>
    <p:sldId id="374" r:id="rId25"/>
    <p:sldId id="382" r:id="rId26"/>
    <p:sldId id="401" r:id="rId27"/>
    <p:sldId id="400" r:id="rId28"/>
    <p:sldId id="402" r:id="rId29"/>
    <p:sldId id="403" r:id="rId30"/>
    <p:sldId id="405" r:id="rId31"/>
    <p:sldId id="406" r:id="rId32"/>
    <p:sldId id="404" r:id="rId33"/>
    <p:sldId id="301" r:id="rId34"/>
    <p:sldId id="4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27C6DAD-B983-8E4B-B112-2961C46DA862}">
          <p14:sldIdLst>
            <p14:sldId id="256"/>
            <p14:sldId id="373"/>
          </p14:sldIdLst>
        </p14:section>
        <p14:section name="Motivation" id="{05BA40CA-6209-AB46-8761-B08A4A4B35A4}">
          <p14:sldIdLst>
            <p14:sldId id="375"/>
            <p14:sldId id="384"/>
            <p14:sldId id="385"/>
            <p14:sldId id="386"/>
            <p14:sldId id="383"/>
            <p14:sldId id="389"/>
            <p14:sldId id="390"/>
            <p14:sldId id="391"/>
            <p14:sldId id="394"/>
            <p14:sldId id="392"/>
            <p14:sldId id="387"/>
            <p14:sldId id="393"/>
            <p14:sldId id="388"/>
          </p14:sldIdLst>
        </p14:section>
        <p14:section name="Environment" id="{DDD69908-065E-174B-93F9-2B17126C63CB}">
          <p14:sldIdLst>
            <p14:sldId id="344"/>
            <p14:sldId id="377"/>
            <p14:sldId id="395"/>
            <p14:sldId id="376"/>
            <p14:sldId id="357"/>
            <p14:sldId id="396"/>
            <p14:sldId id="397"/>
            <p14:sldId id="398"/>
          </p14:sldIdLst>
        </p14:section>
        <p14:section name="Challenge" id="{30C314E1-658D-8F4B-88E4-3DB9E08FC013}">
          <p14:sldIdLst>
            <p14:sldId id="374"/>
            <p14:sldId id="382"/>
            <p14:sldId id="401"/>
            <p14:sldId id="400"/>
            <p14:sldId id="402"/>
            <p14:sldId id="403"/>
            <p14:sldId id="405"/>
            <p14:sldId id="406"/>
            <p14:sldId id="404"/>
          </p14:sldIdLst>
        </p14:section>
        <p14:section name="end" id="{EE857F6F-7FD5-644F-8679-010F7E321B91}">
          <p14:sldIdLst>
            <p14:sldId id="301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091"/>
    <a:srgbClr val="FED86F"/>
    <a:srgbClr val="D7E9CB"/>
    <a:srgbClr val="F6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4455" autoAdjust="0"/>
  </p:normalViewPr>
  <p:slideViewPr>
    <p:cSldViewPr snapToGrid="0" showGuides="1">
      <p:cViewPr>
        <p:scale>
          <a:sx n="64" d="100"/>
          <a:sy n="64" d="100"/>
        </p:scale>
        <p:origin x="5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A10C-87C9-49E5-AE05-110105D8C539}" type="datetimeFigureOut">
              <a:rPr lang="zh-TW" altLang="en-US" smtClean="0"/>
              <a:t>2018/8/21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9334-C2B5-40DC-A82F-94CC416C9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94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每一塊區域都會架設一台 </a:t>
            </a:r>
            <a:r>
              <a:rPr kumimoji="1" lang="en-US" altLang="zh-TW" dirty="0" smtClean="0"/>
              <a:t>reader 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4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透過一些方法判斷是否有新的使用者進入該區域</a:t>
            </a:r>
          </a:p>
          <a:p>
            <a:r>
              <a:rPr kumimoji="1" lang="zh-TW" altLang="en-US" dirty="0" smtClean="0"/>
              <a:t>每當新用戶在任一區域被偵測到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reader </a:t>
            </a:r>
            <a:r>
              <a:rPr kumimoji="1" lang="zh-TW" altLang="en-US" baseline="0" dirty="0" smtClean="0"/>
              <a:t>即會追蹤該用戶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每樣商品也會貼上 </a:t>
            </a:r>
            <a:r>
              <a:rPr kumimoji="1" lang="en-US" altLang="zh-TW" dirty="0" smtClean="0"/>
              <a:t>RFID tag</a:t>
            </a:r>
            <a:endParaRPr kumimoji="1" lang="zh-TW" altLang="en-US" dirty="0" smtClean="0"/>
          </a:p>
          <a:p>
            <a:r>
              <a:rPr kumimoji="1" lang="zh-TW" altLang="en-US" dirty="0" smtClean="0"/>
              <a:t>與手作配對以偵測用戶是否拿取商品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購物完成至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手環區脫手環 </a:t>
            </a:r>
          </a:p>
          <a:p>
            <a:r>
              <a:rPr kumimoji="1" lang="zh-TW" altLang="en-US" dirty="0" smtClean="0"/>
              <a:t>再去用戶辨認區掃描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進行付費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比起</a:t>
            </a:r>
            <a:r>
              <a:rPr kumimoji="1" lang="zh-TW" altLang="en-US" baseline="0" dirty="0" smtClean="0"/>
              <a:t> 影像辨識及重力測試</a:t>
            </a:r>
          </a:p>
          <a:p>
            <a:r>
              <a:rPr kumimoji="1" lang="en-US" altLang="zh-TW" baseline="0" dirty="0" smtClean="0"/>
              <a:t>RFID </a:t>
            </a:r>
            <a:r>
              <a:rPr kumimoji="1" lang="zh-TW" altLang="en-US" baseline="0" dirty="0" smtClean="0"/>
              <a:t>可以 做到</a:t>
            </a:r>
            <a:r>
              <a:rPr kumimoji="1" lang="en-US" altLang="zh-TW" baseline="0" dirty="0" smtClean="0"/>
              <a:t> NLOS </a:t>
            </a:r>
            <a:r>
              <a:rPr kumimoji="1" lang="zh-TW" altLang="en-US" baseline="0" dirty="0" smtClean="0"/>
              <a:t>定位及偵測</a:t>
            </a:r>
          </a:p>
          <a:p>
            <a:r>
              <a:rPr kumimoji="1" lang="zh-TW" altLang="en-US" dirty="0" smtClean="0"/>
              <a:t>可望達到較影像辨識好的追蹤</a:t>
            </a:r>
          </a:p>
          <a:p>
            <a:r>
              <a:rPr kumimoji="1" lang="zh-TW" altLang="en-US" smtClean="0"/>
              <a:t>避免重力誤導造成的竊盜事件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79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接下來介紹環境架設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900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的定義</a:t>
            </a:r>
          </a:p>
          <a:p>
            <a:r>
              <a:rPr kumimoji="1" lang="zh-TW" altLang="en-US" dirty="0" smtClean="0"/>
              <a:t>想要架設在超級市場、購物商場或是便利商店</a:t>
            </a:r>
          </a:p>
          <a:p>
            <a:r>
              <a:rPr kumimoji="1" lang="zh-TW" altLang="en-US" dirty="0" smtClean="0"/>
              <a:t>定義為 架子上的物品稱為 </a:t>
            </a:r>
            <a:r>
              <a:rPr kumimoji="1" lang="en-US" altLang="zh-TW" dirty="0" smtClean="0"/>
              <a:t>shelf block </a:t>
            </a:r>
          </a:p>
          <a:p>
            <a:r>
              <a:rPr kumimoji="1" lang="zh-TW" altLang="en-US" dirty="0" smtClean="0"/>
              <a:t>放在中央堆成堆的物品稱為 </a:t>
            </a:r>
            <a:r>
              <a:rPr kumimoji="1" lang="en-US" altLang="zh-TW" dirty="0" smtClean="0"/>
              <a:t>square block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5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像是堆在架子上的飲料食物 稱為 </a:t>
            </a:r>
            <a:r>
              <a:rPr kumimoji="1" lang="en-US" altLang="zh-TW" dirty="0" smtClean="0"/>
              <a:t>shelf block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堆成堆的玩具雜物 稱為 </a:t>
            </a:r>
            <a:r>
              <a:rPr kumimoji="1" lang="en-US" altLang="zh-TW" dirty="0" smtClean="0"/>
              <a:t>square block</a:t>
            </a:r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916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採用 </a:t>
            </a:r>
            <a:r>
              <a:rPr kumimoji="1" lang="en-US" altLang="zh-TW" dirty="0" smtClean="0"/>
              <a:t>passive tag </a:t>
            </a:r>
            <a:r>
              <a:rPr kumimoji="1" lang="zh-TW" altLang="en-US" dirty="0" smtClean="0"/>
              <a:t>放在手環及商品上</a:t>
            </a:r>
          </a:p>
          <a:p>
            <a:r>
              <a:rPr kumimoji="1" lang="en-US" altLang="zh-TW" dirty="0" smtClean="0"/>
              <a:t>Reader </a:t>
            </a:r>
            <a:r>
              <a:rPr kumimoji="1" lang="zh-TW" altLang="en-US" dirty="0" smtClean="0"/>
              <a:t>會架在每個 </a:t>
            </a:r>
            <a:r>
              <a:rPr kumimoji="1" lang="en-US" altLang="zh-TW" dirty="0" smtClean="0"/>
              <a:t>region </a:t>
            </a:r>
          </a:p>
          <a:p>
            <a:r>
              <a:rPr kumimoji="1" lang="zh-TW" altLang="en-US" dirty="0" smtClean="0"/>
              <a:t>所有的使用者資訊靠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做控制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84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以下介紹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and 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的運作流程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會定期發出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query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已探測環境是否有變化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3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712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當有人進入此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region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會產生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 angle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變化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29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Reader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會對其詢問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64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並對手環的 </a:t>
            </a:r>
            <a:r>
              <a:rPr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tag </a:t>
            </a:r>
            <a:r>
              <a:rPr lang="zh-TW" altLang="en-US" dirty="0" smtClean="0">
                <a:latin typeface="Times New Roman" charset="0"/>
                <a:ea typeface="Times New Roman" charset="0"/>
                <a:cs typeface="Times New Roman" charset="0"/>
              </a:rPr>
              <a:t>做追蹤 及拿取物品追蹤</a:t>
            </a:r>
            <a:endParaRPr lang="en-US" altLang="zh-TW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608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接下來描述我會遇到 </a:t>
            </a:r>
            <a:r>
              <a:rPr kumimoji="1" lang="en-US" altLang="zh-TW" dirty="0" smtClean="0"/>
              <a:t>challenge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98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06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這是一開始 </a:t>
            </a:r>
            <a:r>
              <a:rPr kumimoji="1" lang="en-US" altLang="zh-TW" dirty="0" smtClean="0"/>
              <a:t>region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環境訊號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27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當一位使用者靠近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875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則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中的訊號就會有所差異</a:t>
            </a:r>
          </a:p>
          <a:p>
            <a:r>
              <a:rPr kumimoji="1" lang="zh-TW" altLang="en-US" dirty="0" smtClean="0"/>
              <a:t>而我們可以透過這樣的變化來判斷有使用者進入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269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使用者在 </a:t>
            </a:r>
            <a:r>
              <a:rPr kumimoji="1" lang="en-US" altLang="zh-TW" dirty="0" smtClean="0"/>
              <a:t>region </a:t>
            </a:r>
            <a:r>
              <a:rPr kumimoji="1" lang="zh-TW" altLang="en-US" dirty="0" smtClean="0"/>
              <a:t>中 該如何知道他是誰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641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smtClean="0"/>
              <a:t>query </a:t>
            </a:r>
            <a:r>
              <a:rPr kumimoji="1" lang="zh-TW" altLang="en-US" dirty="0" smtClean="0"/>
              <a:t>的方式詢問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</a:t>
            </a:r>
          </a:p>
          <a:p>
            <a:r>
              <a:rPr kumimoji="1" lang="zh-TW" altLang="en-US" dirty="0" smtClean="0"/>
              <a:t>但要迅速找到不容易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每次到超市或商店結帳買東西都要排隊</a:t>
            </a:r>
          </a:p>
          <a:p>
            <a:r>
              <a:rPr lang="zh-TW" altLang="en-US" dirty="0" smtClean="0"/>
              <a:t>很辛苦   而在業主方面，結帳人員控管也相當重要</a:t>
            </a:r>
          </a:p>
          <a:p>
            <a:r>
              <a:rPr lang="zh-TW" altLang="en-US" dirty="0" smtClean="0"/>
              <a:t>是成本之一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08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找到使用者後，針對他的 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 做追蹤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67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物品、手都有 </a:t>
            </a:r>
            <a:r>
              <a:rPr kumimoji="1" lang="en-US" altLang="zh-TW" dirty="0" smtClean="0"/>
              <a:t>tag </a:t>
            </a:r>
            <a:r>
              <a:rPr kumimoji="1" lang="zh-TW" altLang="en-US" dirty="0" smtClean="0"/>
              <a:t>需要對 物品及手做配對分析</a:t>
            </a:r>
          </a:p>
          <a:p>
            <a:r>
              <a:rPr kumimoji="1" lang="zh-TW" altLang="en-US" dirty="0" smtClean="0"/>
              <a:t>看使用者是否有拿取該物品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04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755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Amazon go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smtClean="0"/>
              <a:t>slogan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3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先出現了自己結帳的超市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0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由於機器學習進化帶起影像辨識技術的躍進</a:t>
            </a:r>
          </a:p>
          <a:p>
            <a:r>
              <a:rPr lang="zh-TW" altLang="en-US" dirty="0" smtClean="0"/>
              <a:t>出現了無人商店的創意</a:t>
            </a:r>
          </a:p>
          <a:p>
            <a:r>
              <a:rPr lang="en-US" altLang="zh-TW" dirty="0" smtClean="0"/>
              <a:t>Amazon </a:t>
            </a:r>
            <a:r>
              <a:rPr lang="zh-TW" altLang="en-US" dirty="0" smtClean="0"/>
              <a:t>率先實踐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amazon 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52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現行的無人商店</a:t>
            </a:r>
          </a:p>
          <a:p>
            <a:r>
              <a:rPr kumimoji="1" lang="zh-TW" altLang="en-US" dirty="0" smtClean="0"/>
              <a:t>商店入口進行用戶認證</a:t>
            </a:r>
          </a:p>
          <a:p>
            <a:r>
              <a:rPr kumimoji="1" lang="zh-TW" altLang="en-US" dirty="0" smtClean="0"/>
              <a:t>跨區域搜尋</a:t>
            </a:r>
            <a:r>
              <a:rPr kumimoji="1" lang="zh-TW" altLang="en-US" baseline="0" dirty="0" smtClean="0"/>
              <a:t> 室內定位：影像辨識</a:t>
            </a:r>
          </a:p>
          <a:p>
            <a:r>
              <a:rPr kumimoji="1" lang="zh-TW" altLang="en-US" dirty="0" smtClean="0"/>
              <a:t>物品拿取：重力測試</a:t>
            </a:r>
          </a:p>
          <a:p>
            <a:r>
              <a:rPr kumimoji="1" lang="zh-TW" altLang="en-US" dirty="0" smtClean="0"/>
              <a:t>結帳：支付寶</a:t>
            </a:r>
          </a:p>
          <a:p>
            <a:r>
              <a:rPr kumimoji="1" lang="zh-TW" altLang="en-US" dirty="0" smtClean="0"/>
              <a:t>但是在我們的系統有不同的辨識方式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9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入口處的掃瞄器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1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與 </a:t>
            </a:r>
            <a:r>
              <a:rPr kumimoji="1" lang="en-US" altLang="zh-TW" dirty="0" smtClean="0"/>
              <a:t>Amazon Go </a:t>
            </a:r>
            <a:r>
              <a:rPr kumimoji="1" lang="zh-TW" altLang="en-US" dirty="0" smtClean="0"/>
              <a:t>一樣的顯示</a:t>
            </a:r>
          </a:p>
          <a:p>
            <a:r>
              <a:rPr kumimoji="1" lang="zh-TW" altLang="en-US" dirty="0" smtClean="0"/>
              <a:t>使用者資料以 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顯示</a:t>
            </a:r>
          </a:p>
          <a:p>
            <a:r>
              <a:rPr kumimoji="1" lang="zh-TW" altLang="en-US" dirty="0" smtClean="0"/>
              <a:t>透過類似車票 </a:t>
            </a:r>
            <a:r>
              <a:rPr kumimoji="1" lang="en-US" altLang="zh-TW" dirty="0" smtClean="0"/>
              <a:t>scanner </a:t>
            </a:r>
            <a:r>
              <a:rPr kumimoji="1" lang="zh-TW" altLang="en-US" dirty="0" smtClean="0"/>
              <a:t>方式進行用戶辨識</a:t>
            </a:r>
          </a:p>
          <a:p>
            <a:r>
              <a:rPr kumimoji="1" lang="zh-TW" altLang="en-US" dirty="0" smtClean="0"/>
              <a:t>並追蹤此手機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8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有一個用戶進入商店</a:t>
            </a:r>
          </a:p>
          <a:p>
            <a:r>
              <a:rPr kumimoji="1" lang="zh-TW" altLang="en-US" dirty="0" smtClean="0"/>
              <a:t>進行</a:t>
            </a:r>
            <a:r>
              <a:rPr kumimoji="1" lang="en-US" altLang="zh-TW" dirty="0" smtClean="0"/>
              <a:t>QR code </a:t>
            </a:r>
            <a:r>
              <a:rPr kumimoji="1" lang="zh-TW" altLang="en-US" dirty="0" smtClean="0"/>
              <a:t>認證</a:t>
            </a:r>
          </a:p>
          <a:p>
            <a:r>
              <a:rPr kumimoji="1" lang="zh-TW" altLang="en-US" dirty="0" smtClean="0"/>
              <a:t>戴上 </a:t>
            </a:r>
            <a:r>
              <a:rPr kumimoji="1" lang="en-US" altLang="zh-TW" dirty="0" smtClean="0"/>
              <a:t>RFID </a:t>
            </a:r>
            <a:r>
              <a:rPr kumimoji="1" lang="zh-TW" altLang="en-US" dirty="0" smtClean="0"/>
              <a:t>手環！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F9334-C2B5-40DC-A82F-94CC416C97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8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611967"/>
            <a:ext cx="1127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2" name="矩形 11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5360" y="1718786"/>
            <a:ext cx="11521280" cy="4590533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 algn="r"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7" name="矩形 16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6504885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 rot="5400000">
            <a:off x="7435403" y="2116982"/>
            <a:ext cx="6873577" cy="2639617"/>
            <a:chOff x="0" y="-27384"/>
            <a:chExt cx="12192000" cy="1619722"/>
          </a:xfrm>
        </p:grpSpPr>
        <p:sp>
          <p:nvSpPr>
            <p:cNvPr id="24" name="矩形 23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0" y="6611968"/>
            <a:ext cx="9552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72284" y="577167"/>
            <a:ext cx="2084355" cy="5732153"/>
          </a:xfrm>
          <a:prstGeom prst="rect">
            <a:avLst/>
          </a:prstGeom>
        </p:spPr>
        <p:txBody>
          <a:bodyPr vert="eaVert"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13727" y="6377965"/>
            <a:ext cx="135128" cy="468000"/>
            <a:chOff x="10965754" y="6374643"/>
            <a:chExt cx="135128" cy="365125"/>
          </a:xfrm>
        </p:grpSpPr>
        <p:sp>
          <p:nvSpPr>
            <p:cNvPr id="13" name="矩形 1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335360" y="6429403"/>
            <a:ext cx="755758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132582"/>
            <a:ext cx="582756" cy="353303"/>
          </a:xfrm>
          <a:prstGeom prst="rect">
            <a:avLst/>
          </a:prstGeom>
          <a:effectLst/>
        </p:spPr>
      </p:pic>
      <p:sp>
        <p:nvSpPr>
          <p:cNvPr id="15" name="直排文字版面配置區 2">
            <a:extLst>
              <a:ext uri="{FF2B5EF4-FFF2-40B4-BE49-F238E27FC236}">
                <a16:creationId xmlns="" xmlns:a16="http://schemas.microsoft.com/office/drawing/2014/main" id="{5B0754CD-A593-D647-8F43-33A88CDADB6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35360" y="564936"/>
            <a:ext cx="8984218" cy="5744384"/>
          </a:xfrm>
          <a:prstGeom prst="rect">
            <a:avLst/>
          </a:prstGeom>
        </p:spPr>
        <p:txBody>
          <a:bodyPr vert="eaVert"/>
          <a:lstStyle>
            <a:lvl1pPr marL="358775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9138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66800" indent="-3476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71613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30388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7383" y="1237699"/>
            <a:ext cx="6880001" cy="43087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3ED851A-5624-9445-94A3-FC256390EFF0}"/>
              </a:ext>
            </a:extLst>
          </p:cNvPr>
          <p:cNvGrpSpPr/>
          <p:nvPr/>
        </p:nvGrpSpPr>
        <p:grpSpPr>
          <a:xfrm>
            <a:off x="0" y="22578"/>
            <a:ext cx="9189156" cy="6858000"/>
            <a:chOff x="0" y="0"/>
            <a:chExt cx="5965889" cy="6858000"/>
          </a:xfrm>
        </p:grpSpPr>
        <p:sp>
          <p:nvSpPr>
            <p:cNvPr id="21" name="箭號: 五邊形 12">
              <a:extLst>
                <a:ext uri="{FF2B5EF4-FFF2-40B4-BE49-F238E27FC236}">
                  <a16:creationId xmlns="" xmlns:a16="http://schemas.microsoft.com/office/drawing/2014/main" id="{7DED8486-E1FD-814E-B2DE-F488A3CEA671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箭號: 五邊形 12">
              <a:extLst>
                <a:ext uri="{FF2B5EF4-FFF2-40B4-BE49-F238E27FC236}">
                  <a16:creationId xmlns="" xmlns:a16="http://schemas.microsoft.com/office/drawing/2014/main" id="{8C392F49-5181-FA4B-9412-A387B34C316C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五邊形 12">
              <a:extLst>
                <a:ext uri="{FF2B5EF4-FFF2-40B4-BE49-F238E27FC236}">
                  <a16:creationId xmlns="" xmlns:a16="http://schemas.microsoft.com/office/drawing/2014/main" id="{A2A2AEE9-8884-2D45-AA3A-3CE8B669A441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13"/>
          <p:cNvSpPr/>
          <p:nvPr/>
        </p:nvSpPr>
        <p:spPr>
          <a:xfrm>
            <a:off x="0" y="5546422"/>
            <a:ext cx="12199440" cy="1346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6" y="2069196"/>
            <a:ext cx="7623306" cy="20560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5400" b="1" baseline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-24681" y="6597353"/>
            <a:ext cx="1222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2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2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59" y="4396680"/>
            <a:ext cx="7623307" cy="6528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pic>
        <p:nvPicPr>
          <p:cNvPr id="25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2" b="16307"/>
          <a:stretch/>
        </p:blipFill>
        <p:spPr>
          <a:xfrm>
            <a:off x="-24681" y="6002063"/>
            <a:ext cx="12224121" cy="946589"/>
          </a:xfrm>
          <a:prstGeom prst="rect">
            <a:avLst/>
          </a:prstGeom>
        </p:spPr>
      </p:pic>
      <p:cxnSp>
        <p:nvCxnSpPr>
          <p:cNvPr id="7" name="直線接點 6"/>
          <p:cNvCxnSpPr>
            <a:cxnSpLocks/>
          </p:cNvCxnSpPr>
          <p:nvPr/>
        </p:nvCxnSpPr>
        <p:spPr>
          <a:xfrm>
            <a:off x="311393" y="4256833"/>
            <a:ext cx="76472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12"/>
          <p:cNvSpPr/>
          <p:nvPr/>
        </p:nvSpPr>
        <p:spPr>
          <a:xfrm>
            <a:off x="-609" y="-657"/>
            <a:ext cx="12188760" cy="1270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="" xmlns:a16="http://schemas.microsoft.com/office/drawing/2014/main" id="{CB4F27FF-A5B2-0945-A886-8994C9CF0F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9" y="5964545"/>
            <a:ext cx="7181860" cy="3000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編輯報告日期與地點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5">
            <a:extLst>
              <a:ext uri="{FF2B5EF4-FFF2-40B4-BE49-F238E27FC236}">
                <a16:creationId xmlns="" xmlns:a16="http://schemas.microsoft.com/office/drawing/2014/main" id="{1CE5651F-F4F6-9D45-A553-66B6FFCA522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359" y="5614640"/>
            <a:ext cx="7181860" cy="3160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zh-TW" altLang="en-US" dirty="0"/>
              <a:t>編輯姓名與信箱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B22815-3E3B-0B48-9DCA-B05C2D5B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88" y="128433"/>
            <a:ext cx="1995852" cy="928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21" name="矩形 2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81328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0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群組 3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2" name="矩形 3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5" r="23072"/>
          <a:stretch/>
        </p:blipFill>
        <p:spPr>
          <a:xfrm>
            <a:off x="6786909" y="189"/>
            <a:ext cx="5405091" cy="68579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ECCA331-FFA6-F840-9C60-BF25ACF3BDB5}"/>
              </a:ext>
            </a:extLst>
          </p:cNvPr>
          <p:cNvGrpSpPr/>
          <p:nvPr/>
        </p:nvGrpSpPr>
        <p:grpSpPr>
          <a:xfrm>
            <a:off x="0" y="0"/>
            <a:ext cx="9189156" cy="6858000"/>
            <a:chOff x="0" y="0"/>
            <a:chExt cx="5965889" cy="6858000"/>
          </a:xfrm>
        </p:grpSpPr>
        <p:sp>
          <p:nvSpPr>
            <p:cNvPr id="13" name="箭號: 五邊形 12">
              <a:extLst>
                <a:ext uri="{FF2B5EF4-FFF2-40B4-BE49-F238E27FC236}">
                  <a16:creationId xmlns="" xmlns:a16="http://schemas.microsoft.com/office/drawing/2014/main" id="{1ECC6466-4EFD-5345-BC17-67AB57731DB7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箭號: 五邊形 12">
              <a:extLst>
                <a:ext uri="{FF2B5EF4-FFF2-40B4-BE49-F238E27FC236}">
                  <a16:creationId xmlns="" xmlns:a16="http://schemas.microsoft.com/office/drawing/2014/main" id="{6CF55724-0A99-E64A-AB4C-0938CB62E153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五邊形 12">
              <a:extLst>
                <a:ext uri="{FF2B5EF4-FFF2-40B4-BE49-F238E27FC236}">
                  <a16:creationId xmlns="" xmlns:a16="http://schemas.microsoft.com/office/drawing/2014/main" id="{D65D1FB8-4CF4-8B4A-A307-6F7F618C0D88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924" y="1052736"/>
            <a:ext cx="7476698" cy="30963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 b="1" baseline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924" y="4221088"/>
            <a:ext cx="7476698" cy="1284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303463" algn="l"/>
              </a:tabLst>
              <a:defRPr sz="20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0" y="6611967"/>
            <a:ext cx="5375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C27645-19DC-4542-810A-E94761D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63"/>
            <a:ext cx="1500546" cy="6984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7" name="矩形 16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43" name="矩形 42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3" name="內容版面配置區 2">
            <a:extLst>
              <a:ext uri="{FF2B5EF4-FFF2-40B4-BE49-F238E27FC236}">
                <a16:creationId xmlns="" xmlns:a16="http://schemas.microsoft.com/office/drawing/2014/main" id="{9D1178A4-A62F-AE47-B4FD-DFBDEBC0B7E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1688042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="" xmlns:a16="http://schemas.microsoft.com/office/drawing/2014/main" id="{18BDE748-AF06-9848-B53D-40087470A3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4425" y="1694425"/>
            <a:ext cx="5662215" cy="4623671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11" name="矩形 10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35360" y="1681163"/>
            <a:ext cx="5662215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440" cy="5212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30" name="矩形 29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  <p:sp>
        <p:nvSpPr>
          <p:cNvPr id="20" name="內容版面配置區 2">
            <a:extLst>
              <a:ext uri="{FF2B5EF4-FFF2-40B4-BE49-F238E27FC236}">
                <a16:creationId xmlns="" xmlns:a16="http://schemas.microsoft.com/office/drawing/2014/main" id="{9A4A12A5-18A4-CA4A-8E68-97EAFD1992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536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="" xmlns:a16="http://schemas.microsoft.com/office/drawing/2014/main" id="{E09B3CAD-22B9-BC48-9D7D-2345FF14DD3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2200" y="2291060"/>
            <a:ext cx="5662215" cy="4020653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27384"/>
            <a:ext cx="12192000" cy="1619722"/>
            <a:chOff x="0" y="-27384"/>
            <a:chExt cx="12192000" cy="1619722"/>
          </a:xfrm>
        </p:grpSpPr>
        <p:sp>
          <p:nvSpPr>
            <p:cNvPr id="9" name="矩形 8"/>
            <p:cNvSpPr/>
            <p:nvPr/>
          </p:nvSpPr>
          <p:spPr>
            <a:xfrm>
              <a:off x="0" y="-27383"/>
              <a:ext cx="12192000" cy="16197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-27384"/>
              <a:ext cx="12192000" cy="155679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-27383"/>
              <a:ext cx="12192000" cy="14847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335360" y="344799"/>
            <a:ext cx="11521280" cy="1112602"/>
          </a:xfrm>
          <a:prstGeom prst="rect">
            <a:avLst/>
          </a:prstGeom>
        </p:spPr>
        <p:txBody>
          <a:bodyPr anchor="b"/>
          <a:lstStyle>
            <a:lvl1pPr>
              <a:defRPr sz="5400" b="1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6" name="矩形 25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9"/>
          <p:cNvSpPr txBox="1"/>
          <p:nvPr/>
        </p:nvSpPr>
        <p:spPr>
          <a:xfrm>
            <a:off x="918116" y="6611969"/>
            <a:ext cx="11273884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335360" y="6504887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1" name="矩形 20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9"/>
          <p:cNvSpPr txBox="1"/>
          <p:nvPr/>
        </p:nvSpPr>
        <p:spPr>
          <a:xfrm>
            <a:off x="0" y="6611969"/>
            <a:ext cx="12192000" cy="24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DADA6C2-E637-F642-95E5-0309E3EB9F41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C3424005-2947-5749-B94D-7EE01D59B97D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78B68587-E393-9C46-A4CA-137BCC2B13AD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五邊形 12"/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0" y="6611967"/>
            <a:ext cx="39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2" name="矩形 21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18" name="內容版面配置區 2">
            <a:extLst>
              <a:ext uri="{FF2B5EF4-FFF2-40B4-BE49-F238E27FC236}">
                <a16:creationId xmlns="" xmlns:a16="http://schemas.microsoft.com/office/drawing/2014/main" id="{BB9680E6-3D9F-FF42-BA19-F206A773FE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640" y="552970"/>
            <a:ext cx="5760000" cy="5756350"/>
          </a:xfrm>
          <a:prstGeom prst="rect">
            <a:avLst/>
          </a:prstGeom>
        </p:spPr>
        <p:txBody>
          <a:bodyPr/>
          <a:lstStyle>
            <a:lvl1pPr marL="403225" indent="-3921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808038" indent="-40481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57288" indent="-349250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516063" indent="-358775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1876425" indent="-360363">
              <a:lnSpc>
                <a:spcPct val="100000"/>
              </a:lnSpc>
              <a:spcBef>
                <a:spcPts val="0"/>
              </a:spcBef>
              <a:buFont typeface="Helvetica" pitchFamily="2" charset="0"/>
              <a:buChar char="●"/>
              <a:tabLst/>
              <a:defRPr sz="2800" baseline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108562A-19D8-3347-A5CB-8FD2094D2AC6}"/>
              </a:ext>
            </a:extLst>
          </p:cNvPr>
          <p:cNvGrpSpPr/>
          <p:nvPr/>
        </p:nvGrpSpPr>
        <p:grpSpPr>
          <a:xfrm>
            <a:off x="0" y="0"/>
            <a:ext cx="5965889" cy="6858000"/>
            <a:chOff x="0" y="0"/>
            <a:chExt cx="5965889" cy="6858000"/>
          </a:xfrm>
        </p:grpSpPr>
        <p:sp>
          <p:nvSpPr>
            <p:cNvPr id="16" name="箭號: 五邊形 12">
              <a:extLst>
                <a:ext uri="{FF2B5EF4-FFF2-40B4-BE49-F238E27FC236}">
                  <a16:creationId xmlns="" xmlns:a16="http://schemas.microsoft.com/office/drawing/2014/main" id="{0350FA7D-8512-F24E-9F36-7F4296D197F2}"/>
                </a:ext>
              </a:extLst>
            </p:cNvPr>
            <p:cNvSpPr/>
            <p:nvPr/>
          </p:nvSpPr>
          <p:spPr>
            <a:xfrm>
              <a:off x="37787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箭號: 五邊形 12">
              <a:extLst>
                <a:ext uri="{FF2B5EF4-FFF2-40B4-BE49-F238E27FC236}">
                  <a16:creationId xmlns="" xmlns:a16="http://schemas.microsoft.com/office/drawing/2014/main" id="{125DE2BA-1E8B-2447-AEBE-4BDB2873316E}"/>
                </a:ext>
              </a:extLst>
            </p:cNvPr>
            <p:cNvSpPr/>
            <p:nvPr/>
          </p:nvSpPr>
          <p:spPr>
            <a:xfrm>
              <a:off x="165169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五邊形 12">
              <a:extLst>
                <a:ext uri="{FF2B5EF4-FFF2-40B4-BE49-F238E27FC236}">
                  <a16:creationId xmlns="" xmlns:a16="http://schemas.microsoft.com/office/drawing/2014/main" id="{467877CF-B77C-BE4F-8D6F-89063BBFC3DE}"/>
                </a:ext>
              </a:extLst>
            </p:cNvPr>
            <p:cNvSpPr/>
            <p:nvPr/>
          </p:nvSpPr>
          <p:spPr>
            <a:xfrm>
              <a:off x="0" y="0"/>
              <a:ext cx="5588010" cy="6858000"/>
            </a:xfrm>
            <a:prstGeom prst="homePlate">
              <a:avLst>
                <a:gd name="adj" fmla="val 1510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0" y="548680"/>
            <a:ext cx="5760640" cy="5760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00882" y="6374643"/>
            <a:ext cx="755758" cy="365125"/>
          </a:xfrm>
          <a:prstGeom prst="rect">
            <a:avLst/>
          </a:prstGeom>
        </p:spPr>
        <p:txBody>
          <a:bodyPr/>
          <a:lstStyle>
            <a:lvl1pPr algn="l">
              <a:lnSpc>
                <a:spcPts val="2000"/>
              </a:lnSpc>
              <a:defRPr sz="1400" b="1" baseline="0">
                <a:latin typeface="Calibri" panose="020F0502020204030204" pitchFamily="34" charset="0"/>
              </a:defRPr>
            </a:lvl1pPr>
          </a:lstStyle>
          <a:p>
            <a:fld id="{3EBBE1F4-AE36-AD42-8177-96288CD18AD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0" y="6611967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Copyright © NETWORKING AND</a:t>
            </a:r>
            <a:r>
              <a:rPr lang="en-US" altLang="zh-TW" sz="1000" b="0" baseline="0" dirty="0">
                <a:solidFill>
                  <a:schemeClr val="bg1">
                    <a:lumMod val="65000"/>
                  </a:schemeClr>
                </a:solidFill>
                <a:latin typeface="Tw Cen MT Condensed" panose="020B0606020104020203" pitchFamily="34" charset="0"/>
              </a:rPr>
              <a:t> SENSING SYSTEMS LABORATORY, CS, NCTU. All rights reserved.</a:t>
            </a:r>
            <a:endParaRPr lang="en-US" altLang="zh-TW" sz="1000" b="0" dirty="0">
              <a:solidFill>
                <a:schemeClr val="bg1">
                  <a:lumMod val="65000"/>
                </a:schemeClr>
              </a:solidFill>
              <a:latin typeface="Tw Cen MT Condensed" panose="020B0606020104020203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0965754" y="6381328"/>
            <a:ext cx="135128" cy="468000"/>
            <a:chOff x="10965754" y="6374643"/>
            <a:chExt cx="135128" cy="365125"/>
          </a:xfrm>
        </p:grpSpPr>
        <p:sp>
          <p:nvSpPr>
            <p:cNvPr id="28" name="矩形 27"/>
            <p:cNvSpPr/>
            <p:nvPr/>
          </p:nvSpPr>
          <p:spPr>
            <a:xfrm>
              <a:off x="10965754" y="6374643"/>
              <a:ext cx="66836" cy="3651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34046" y="6374643"/>
              <a:ext cx="66836" cy="365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13400"/>
          <a:stretch/>
        </p:blipFill>
        <p:spPr>
          <a:xfrm>
            <a:off x="11273884" y="130053"/>
            <a:ext cx="582756" cy="353303"/>
          </a:xfrm>
          <a:prstGeom prst="rect">
            <a:avLst/>
          </a:prstGeom>
          <a:effectLst/>
        </p:spPr>
      </p:pic>
      <p:sp>
        <p:nvSpPr>
          <p:cNvPr id="22" name="標題 1">
            <a:extLst>
              <a:ext uri="{FF2B5EF4-FFF2-40B4-BE49-F238E27FC236}">
                <a16:creationId xmlns="" xmlns:a16="http://schemas.microsoft.com/office/drawing/2014/main" id="{6E193196-9107-784C-A964-C67153D0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548680"/>
            <a:ext cx="4451128" cy="144016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3">
            <a:extLst>
              <a:ext uri="{FF2B5EF4-FFF2-40B4-BE49-F238E27FC236}">
                <a16:creationId xmlns="" xmlns:a16="http://schemas.microsoft.com/office/drawing/2014/main" id="{5922BEEB-F3AC-E443-B34D-CE264A98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2" y="2060848"/>
            <a:ext cx="4451127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7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bg1">
              <a:lumMod val="9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sitebuilderreport.com/stock-up" TargetMode="External"/><Relationship Id="rId5" Type="http://schemas.openxmlformats.org/officeDocument/2006/relationships/hyperlink" Target="https://www.theverge.com/2016/12/5/13842592/amazon-go-new-cashier-less-convenience-store" TargetMode="External"/><Relationship Id="rId6" Type="http://schemas.openxmlformats.org/officeDocument/2006/relationships/hyperlink" Target="https://www.cool3c.com/article/115181" TargetMode="External"/><Relationship Id="rId7" Type="http://schemas.openxmlformats.org/officeDocument/2006/relationships/hyperlink" Target="https://www.mnn.com/green-tech/research-innovations/blogs/amazon-go-lot-more-just-checkout-free-grocery-store" TargetMode="External"/><Relationship Id="rId8" Type="http://schemas.openxmlformats.org/officeDocument/2006/relationships/hyperlink" Target="https://www.usatoday.com/videos/tech/2018/01/22/amazon-go-lets-you-skip-checkout-line/10967999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3375" y="2069196"/>
            <a:ext cx="8228953" cy="2056015"/>
          </a:xfrm>
        </p:spPr>
        <p:txBody>
          <a:bodyPr/>
          <a:lstStyle/>
          <a:p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Tracking System Based on RFID Signal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6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endParaRPr lang="zh-TW" altLang="en-US" sz="4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5360" y="4396680"/>
            <a:ext cx="7754198" cy="652815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NCTU NSS-Lab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Cheng-Fa Huang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2018.08.23 @NCTU EC-543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Willy Cheng-Fa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205401"/>
            <a:ext cx="860202" cy="860202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7696200" y="3307904"/>
            <a:ext cx="262890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Recognition</a:t>
            </a:r>
            <a:endParaRPr lang="zh-TW" altLang="en-US" sz="2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09" y="4585645"/>
            <a:ext cx="860202" cy="86020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521162" y="3264997"/>
            <a:ext cx="2419637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baseline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Wristband</a:t>
            </a:r>
            <a:endParaRPr lang="zh-TW" altLang="en-US" sz="2800" b="1" baseline="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-0.13633 0.0571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28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034 0.002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459" y="4611525"/>
            <a:ext cx="860202" cy="86020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18464" y="4840966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R1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FF0000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997615" y="1387724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R2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2" y="5405345"/>
            <a:ext cx="873310" cy="87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 rot="5400000">
            <a:off x="3051564" y="3583096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8" y="2905363"/>
            <a:ext cx="873310" cy="87331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6" y="1353667"/>
            <a:ext cx="873310" cy="87331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66" y="1226826"/>
            <a:ext cx="873310" cy="87331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 rot="10800000"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69" y="4586400"/>
            <a:ext cx="860202" cy="86020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4" y="3302572"/>
            <a:ext cx="860202" cy="86020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34" y="4749838"/>
            <a:ext cx="860202" cy="86020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39" y="1897861"/>
            <a:ext cx="860202" cy="8602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18464" y="4840966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R1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7615" y="1387724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R2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44271" y="128105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R3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68415" y="1128420"/>
            <a:ext cx="130372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R4</a:t>
            </a:r>
            <a:endParaRPr lang="zh-TW" altLang="en-US" sz="4400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2904 0.02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32252 -0.210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27031 -0.205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9023 -0.0178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029170" y="3395136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拱形 5"/>
          <p:cNvSpPr/>
          <p:nvPr/>
        </p:nvSpPr>
        <p:spPr>
          <a:xfrm rot="6473465">
            <a:off x="4976058" y="2642853"/>
            <a:ext cx="2219985" cy="2227074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5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74007" y="17399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Bottle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739807" y="4584700"/>
            <a:ext cx="4088887" cy="92288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Wrist with tag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向右箭號 9"/>
          <p:cNvSpPr/>
          <p:nvPr/>
        </p:nvSpPr>
        <p:spPr>
          <a:xfrm>
            <a:off x="10490200" y="5029579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31899" y="3195970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5400000">
            <a:off x="7060070" y="182970"/>
            <a:ext cx="2489712" cy="3893212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49" y="2333570"/>
            <a:ext cx="860202" cy="860202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 rot="5400000">
            <a:off x="3038430" y="170270"/>
            <a:ext cx="2489712" cy="3893212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-845632" y="792541"/>
            <a:ext cx="3626931" cy="563117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001283" y="360100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Checkout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 rot="5400000">
            <a:off x="3051564" y="3660971"/>
            <a:ext cx="3102484" cy="4331218"/>
          </a:xfrm>
          <a:prstGeom prst="ellipse">
            <a:avLst/>
          </a:prstGeom>
          <a:solidFill>
            <a:schemeClr val="accent6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9011 0.3303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Inspiration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Region Localization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UHF RFID tag 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NLOS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Light weight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Multiple reading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Easy tracking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16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>
                <a:latin typeface="Times New Roman" charset="0"/>
                <a:ea typeface="Times New Roman" charset="0"/>
                <a:cs typeface="Times New Roman" charset="0"/>
              </a:rPr>
              <a:t>Environment Statement</a:t>
            </a:r>
          </a:p>
        </p:txBody>
      </p:sp>
    </p:spTree>
    <p:extLst>
      <p:ext uri="{BB962C8B-B14F-4D97-AF65-F5344CB8AC3E}">
        <p14:creationId xmlns:p14="http://schemas.microsoft.com/office/powerpoint/2010/main" val="8977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200" dirty="0" smtClean="0"/>
              <a:t>Place</a:t>
            </a:r>
            <a:r>
              <a:rPr kumimoji="1" lang="en-US" altLang="zh-TW" dirty="0" smtClean="0"/>
              <a:t> </a:t>
            </a:r>
          </a:p>
          <a:p>
            <a:pPr lvl="1"/>
            <a:r>
              <a:rPr kumimoji="1" lang="en-US" altLang="zh-TW" dirty="0" smtClean="0"/>
              <a:t>Super market</a:t>
            </a:r>
          </a:p>
          <a:p>
            <a:pPr lvl="1"/>
            <a:r>
              <a:rPr kumimoji="1" lang="en-US" altLang="zh-TW" dirty="0" smtClean="0"/>
              <a:t>Shopping mall</a:t>
            </a:r>
          </a:p>
          <a:p>
            <a:pPr lvl="1"/>
            <a:r>
              <a:rPr kumimoji="1" lang="en-US" altLang="zh-TW" dirty="0" smtClean="0"/>
              <a:t>Convenient store</a:t>
            </a:r>
          </a:p>
          <a:p>
            <a:pPr>
              <a:lnSpc>
                <a:spcPct val="200000"/>
              </a:lnSpc>
            </a:pPr>
            <a:r>
              <a:rPr kumimoji="1" lang="en-US" altLang="zh-TW" sz="3200" dirty="0" smtClean="0"/>
              <a:t>Definition</a:t>
            </a:r>
          </a:p>
          <a:p>
            <a:pPr lvl="1"/>
            <a:r>
              <a:rPr kumimoji="1" lang="en-US" altLang="zh-TW" dirty="0" smtClean="0"/>
              <a:t>Shelf block</a:t>
            </a:r>
          </a:p>
          <a:p>
            <a:pPr lvl="1"/>
            <a:r>
              <a:rPr kumimoji="1" lang="en-US" altLang="zh-TW" dirty="0" smtClean="0"/>
              <a:t>Square block</a:t>
            </a:r>
          </a:p>
        </p:txBody>
      </p:sp>
    </p:spTree>
    <p:extLst>
      <p:ext uri="{BB962C8B-B14F-4D97-AF65-F5344CB8AC3E}">
        <p14:creationId xmlns:p14="http://schemas.microsoft.com/office/powerpoint/2010/main" val="7822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17500" y="774700"/>
            <a:ext cx="10172701" cy="5599943"/>
            <a:chOff x="698500" y="774700"/>
            <a:chExt cx="10172701" cy="5599943"/>
          </a:xfrm>
        </p:grpSpPr>
        <p:sp>
          <p:nvSpPr>
            <p:cNvPr id="3" name="矩形 2"/>
            <p:cNvSpPr/>
            <p:nvPr/>
          </p:nvSpPr>
          <p:spPr>
            <a:xfrm>
              <a:off x="698500" y="774700"/>
              <a:ext cx="10172700" cy="5599943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/>
            <p:cNvCxnSpPr/>
            <p:nvPr/>
          </p:nvCxnSpPr>
          <p:spPr>
            <a:xfrm flipV="1">
              <a:off x="10871200" y="4546601"/>
              <a:ext cx="1" cy="1295399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線接點 6"/>
          <p:cNvCxnSpPr/>
          <p:nvPr/>
        </p:nvCxnSpPr>
        <p:spPr>
          <a:xfrm flipH="1" flipV="1">
            <a:off x="7219132" y="4155285"/>
            <a:ext cx="3271068" cy="349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069448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39930" y="5181223"/>
            <a:ext cx="1041400" cy="304043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7231833" y="4190247"/>
            <a:ext cx="25401" cy="21589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81300" y="5664199"/>
            <a:ext cx="3663134" cy="356167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16200000">
            <a:off x="-1219970" y="3163556"/>
            <a:ext cx="4399467" cy="356924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82901" y="1226826"/>
            <a:ext cx="2667000" cy="2000302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884483" y="1142284"/>
            <a:ext cx="2926267" cy="2065130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358320" y="884720"/>
            <a:ext cx="3893212" cy="2489712"/>
            <a:chOff x="6358320" y="884720"/>
            <a:chExt cx="3893212" cy="2489712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666" y="1226826"/>
              <a:ext cx="873310" cy="873310"/>
            </a:xfrm>
            <a:prstGeom prst="rect">
              <a:avLst/>
            </a:prstGeom>
          </p:spPr>
        </p:pic>
        <p:sp>
          <p:nvSpPr>
            <p:cNvPr id="40" name="橢圓 39"/>
            <p:cNvSpPr/>
            <p:nvPr/>
          </p:nvSpPr>
          <p:spPr>
            <a:xfrm rot="5400000">
              <a:off x="7060070" y="182970"/>
              <a:ext cx="2489712" cy="3893212"/>
            </a:xfrm>
            <a:prstGeom prst="ellipse">
              <a:avLst/>
            </a:prstGeom>
            <a:solidFill>
              <a:srgbClr val="FED86F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768415" y="112842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R4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437197" y="4275338"/>
            <a:ext cx="4331218" cy="3102484"/>
            <a:chOff x="2437197" y="4275338"/>
            <a:chExt cx="4331218" cy="3102484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212" y="5405345"/>
              <a:ext cx="873310" cy="873310"/>
            </a:xfrm>
            <a:prstGeom prst="rect">
              <a:avLst/>
            </a:prstGeom>
          </p:spPr>
        </p:pic>
        <p:sp>
          <p:nvSpPr>
            <p:cNvPr id="42" name="橢圓 41"/>
            <p:cNvSpPr/>
            <p:nvPr/>
          </p:nvSpPr>
          <p:spPr>
            <a:xfrm rot="5400000">
              <a:off x="3051564" y="3660971"/>
              <a:ext cx="3102484" cy="433121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845632" y="792541"/>
            <a:ext cx="3626931" cy="5631174"/>
            <a:chOff x="-845632" y="792541"/>
            <a:chExt cx="3626931" cy="5631174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08" y="2905363"/>
              <a:ext cx="873310" cy="873310"/>
            </a:xfrm>
            <a:prstGeom prst="rect">
              <a:avLst/>
            </a:prstGeom>
          </p:spPr>
        </p:pic>
        <p:sp>
          <p:nvSpPr>
            <p:cNvPr id="44" name="橢圓 43"/>
            <p:cNvSpPr/>
            <p:nvPr/>
          </p:nvSpPr>
          <p:spPr>
            <a:xfrm>
              <a:off x="-845632" y="792541"/>
              <a:ext cx="3626931" cy="5631174"/>
            </a:xfrm>
            <a:prstGeom prst="ellipse">
              <a:avLst/>
            </a:prstGeom>
            <a:solidFill>
              <a:srgbClr val="AAD091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336680" y="872020"/>
            <a:ext cx="3893212" cy="2489712"/>
            <a:chOff x="2336680" y="872020"/>
            <a:chExt cx="3893212" cy="248971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526" y="1353667"/>
              <a:ext cx="873310" cy="873310"/>
            </a:xfrm>
            <a:prstGeom prst="rect">
              <a:avLst/>
            </a:prstGeom>
          </p:spPr>
        </p:pic>
        <p:sp>
          <p:nvSpPr>
            <p:cNvPr id="46" name="橢圓 45"/>
            <p:cNvSpPr/>
            <p:nvPr/>
          </p:nvSpPr>
          <p:spPr>
            <a:xfrm rot="5400000">
              <a:off x="3038430" y="170270"/>
              <a:ext cx="2489712" cy="3893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744271" y="1281050"/>
              <a:ext cx="1303720" cy="76944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zh-TW" sz="4400" b="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R3</a:t>
              </a:r>
              <a:endParaRPr lang="zh-TW" altLang="en-US" sz="44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842887" y="3768810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Foods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649690" y="4565276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Beverage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951670" y="2320495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Toys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57234" y="2331027"/>
            <a:ext cx="2241856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Groceries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72254" y="4817638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Shelf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210566" y="3037263"/>
            <a:ext cx="22418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Square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38" grpId="0"/>
      <p:bldP spid="32" grpId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Setting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Passive tag</a:t>
            </a:r>
          </a:p>
          <a:p>
            <a:pPr lvl="1"/>
            <a:r>
              <a:rPr kumimoji="1" lang="en-US" altLang="zh-TW" dirty="0" smtClean="0"/>
              <a:t>Object tag</a:t>
            </a:r>
          </a:p>
          <a:p>
            <a:pPr lvl="1"/>
            <a:r>
              <a:rPr kumimoji="1" lang="en-US" altLang="zh-TW" dirty="0" smtClean="0"/>
              <a:t>Wrist tag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Reader</a:t>
            </a:r>
            <a:endParaRPr kumimoji="1" lang="zh-TW" altLang="en-US" dirty="0" smtClean="0"/>
          </a:p>
          <a:p>
            <a:pPr lvl="1"/>
            <a:r>
              <a:rPr kumimoji="1" lang="en-US" altLang="zh-TW" dirty="0" smtClean="0"/>
              <a:t>Over each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region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 smtClean="0"/>
              <a:t>Data base</a:t>
            </a:r>
          </a:p>
          <a:p>
            <a:pPr lvl="1"/>
            <a:r>
              <a:rPr kumimoji="1" lang="en-US" altLang="zh-TW" dirty="0" smtClean="0"/>
              <a:t>QR-code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4468812" y="1695028"/>
            <a:ext cx="2009775" cy="4686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9" y="1999828"/>
            <a:ext cx="2952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10906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TW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Environment Statement </a:t>
            </a:r>
          </a:p>
          <a:p>
            <a:pPr fontAlgn="base">
              <a:lnSpc>
                <a:spcPct val="150000"/>
              </a:lnSpc>
            </a:pPr>
            <a:r>
              <a:rPr lang="en-US" altLang="zh-TW" sz="32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77901" y="1549401"/>
            <a:ext cx="8574034" cy="5307178"/>
            <a:chOff x="2071113" y="1112434"/>
            <a:chExt cx="4158780" cy="2249297"/>
          </a:xfrm>
        </p:grpSpPr>
        <p:sp>
          <p:nvSpPr>
            <p:cNvPr id="25" name="矩形 24"/>
            <p:cNvSpPr/>
            <p:nvPr/>
          </p:nvSpPr>
          <p:spPr>
            <a:xfrm>
              <a:off x="2882901" y="1226826"/>
              <a:ext cx="2667000" cy="2000302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 rot="5400000">
              <a:off x="3025854" y="157693"/>
              <a:ext cx="2249297" cy="41587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Comes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3573">
            <a:off x="5331493" y="3519432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9368669">
            <a:off x="1807129" y="4951863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080030" y="3641861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36662" y="1769923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54" y="4447576"/>
            <a:ext cx="1360134" cy="1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485611" y="2074469"/>
            <a:ext cx="1459405" cy="164183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 rot="5400000">
            <a:off x="2611328" y="-84026"/>
            <a:ext cx="5307178" cy="85740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651540" y="1819306"/>
            <a:ext cx="5498475" cy="471967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Hand-Stuff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8251">
            <a:off x="5352025" y="4040306"/>
            <a:ext cx="608316" cy="112275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2638" y="4022969"/>
            <a:ext cx="776386" cy="143296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6" y="4689746"/>
            <a:ext cx="1360134" cy="13601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388289" y="2676645"/>
            <a:ext cx="1423107" cy="27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580">
            <a:off x="4924403" y="2294226"/>
            <a:ext cx="608316" cy="112275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696">
            <a:off x="5858089" y="3102736"/>
            <a:ext cx="672907" cy="12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Challenge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unknown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</a:t>
            </a:r>
            <a:r>
              <a:rPr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tag-object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2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292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 signal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new user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user forwards to a region.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5" y="5021194"/>
            <a:ext cx="1360134" cy="136013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20600884">
            <a:off x="2303439" y="5205715"/>
            <a:ext cx="1496561" cy="456065"/>
          </a:xfrm>
          <a:prstGeom prst="rightArrow">
            <a:avLst>
              <a:gd name="adj1" fmla="val 50000"/>
              <a:gd name="adj2" fmla="val 1836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8479511" y="29199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Region User</a:t>
            </a: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variation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</a:t>
            </a: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5316427" y="10631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6538" y="48684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30562" y="261537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39" y="3509894"/>
            <a:ext cx="1360134" cy="136013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3962705"/>
            <a:ext cx="2601185" cy="26011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66" y="4048331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60627" y="920546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38" y="4725816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4700" y="2614400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6" y="3820105"/>
            <a:ext cx="2601185" cy="2601185"/>
          </a:xfrm>
          <a:prstGeom prst="rect">
            <a:avLst/>
          </a:prstGeom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0" y="-148281"/>
            <a:ext cx="12282616" cy="7364627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en-US" altLang="zh-TW" sz="60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query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001">
            <a:off x="6125528" y="4392280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27130" y="2948665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00674" y="3216364"/>
            <a:ext cx="1261456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8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ID?</a:t>
            </a:r>
            <a:endParaRPr lang="zh-TW" altLang="en-US" b="0" baseline="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6439" r="9135" b="7627"/>
          <a:stretch/>
        </p:blipFill>
        <p:spPr>
          <a:xfrm>
            <a:off x="6523711" y="2777316"/>
            <a:ext cx="1459405" cy="1641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Tag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query to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橢圓 4"/>
          <p:cNvSpPr/>
          <p:nvPr/>
        </p:nvSpPr>
        <p:spPr>
          <a:xfrm rot="5400000">
            <a:off x="3386027" y="880583"/>
            <a:ext cx="4405480" cy="6961134"/>
          </a:xfrm>
          <a:prstGeom prst="ellipse">
            <a:avLst/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4583022" y="3416502"/>
            <a:ext cx="776386" cy="14329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7619" y="3423796"/>
            <a:ext cx="776386" cy="143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9" y="3367294"/>
            <a:ext cx="1360134" cy="1360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5184">
            <a:off x="5646188" y="3507784"/>
            <a:ext cx="776386" cy="14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TW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Tag-object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670605"/>
            <a:ext cx="11521280" cy="750292"/>
          </a:xfrm>
        </p:spPr>
        <p:txBody>
          <a:bodyPr/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tag-object pair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3393" b="3249"/>
          <a:stretch/>
        </p:blipFill>
        <p:spPr>
          <a:xfrm>
            <a:off x="2975121" y="2420897"/>
            <a:ext cx="1698478" cy="39604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0897"/>
            <a:ext cx="2952750" cy="4076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71800" y="2420897"/>
            <a:ext cx="1689100" cy="396043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108698" y="2420896"/>
            <a:ext cx="2940051" cy="4076701"/>
          </a:xfrm>
          <a:prstGeom prst="rect">
            <a:avLst/>
          </a:prstGeom>
          <a:solidFill>
            <a:schemeClr val="bg2">
              <a:lumMod val="1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082800" y="3240047"/>
            <a:ext cx="72771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2" b="41166"/>
          <a:stretch/>
        </p:blipFill>
        <p:spPr>
          <a:xfrm rot="922739">
            <a:off x="3275287" y="4360104"/>
            <a:ext cx="971386" cy="18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拱形 11"/>
          <p:cNvSpPr/>
          <p:nvPr/>
        </p:nvSpPr>
        <p:spPr>
          <a:xfrm rot="6473465">
            <a:off x="6241900" y="3607146"/>
            <a:ext cx="1734174" cy="1678820"/>
          </a:xfrm>
          <a:prstGeom prst="blockArc">
            <a:avLst>
              <a:gd name="adj1" fmla="val 12045682"/>
              <a:gd name="adj2" fmla="val 802435"/>
              <a:gd name="adj3" fmla="val 20120"/>
            </a:avLst>
          </a:prstGeom>
          <a:blipFill>
            <a:blip r:embed="rId6"/>
            <a:srcRect/>
            <a:stretch>
              <a:fillRect l="-2326" t="-9044" r="-9240" b="68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https://www.flaticon.com/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https://www.sitebuilderreport.com/stock-up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www.theverge.com/2016/12/5/13842592/amazon-go-new-cashier-less-convenience-store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www.cool3c.com/article/115181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www.mnn.com/green-tech/research-innovations/blogs/amazon-go-lot-more-just-checkout-free-grocery-store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https://www.usatoday.com/videos/tech/2018/01/22/amazon-go-lets-you-skip-checkout-line/109679992</a:t>
            </a:r>
            <a:r>
              <a:rPr kumimoji="1" lang="en-US" altLang="zh-TW" dirty="0" smtClean="0">
                <a:latin typeface="Times New Roman" charset="0"/>
                <a:ea typeface="Times New Roman" charset="0"/>
                <a:cs typeface="Times New Roman" charset="0"/>
                <a:hlinkClick r:id="rId8"/>
              </a:rPr>
              <a:t>/</a:t>
            </a:r>
            <a:endParaRPr kumimoji="1" lang="en-US" altLang="zh-TW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224481"/>
            <a:ext cx="12282616" cy="736462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zh-TW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08" y="1511045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Store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360" y="1700808"/>
            <a:ext cx="11521280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entrance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recognition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cross over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Stuff picking</a:t>
            </a:r>
          </a:p>
          <a:p>
            <a:pPr>
              <a:lnSpc>
                <a:spcPct val="150000"/>
              </a:lnSpc>
            </a:pPr>
            <a:r>
              <a:rPr kumimoji="1" lang="en-US" altLang="zh-TW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Money paying</a:t>
            </a:r>
          </a:p>
        </p:txBody>
      </p:sp>
      <p:sp>
        <p:nvSpPr>
          <p:cNvPr id="5" name="矩形 4"/>
          <p:cNvSpPr/>
          <p:nvPr/>
        </p:nvSpPr>
        <p:spPr>
          <a:xfrm>
            <a:off x="748145" y="3505200"/>
            <a:ext cx="3574473" cy="1524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E1F4-AE36-AD42-8177-96288CD18AD2}" type="slidenum">
              <a:rPr lang="en-US" smtClean="0"/>
              <a:t>9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-444500" y="-622300"/>
            <a:ext cx="12915900" cy="7480300"/>
          </a:xfrm>
          <a:prstGeom prst="rect">
            <a:avLst/>
          </a:prstGeom>
          <a:solidFill>
            <a:schemeClr val="bg2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2540000" y="2095500"/>
            <a:ext cx="43307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54000" y="1576459"/>
            <a:ext cx="22860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b="0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User Info.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0700" y="4483104"/>
            <a:ext cx="2590800" cy="7078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Scanner</a:t>
            </a:r>
            <a:endParaRPr lang="zh-TW" altLang="en-US" sz="4000" b="0" baseline="0" dirty="0">
              <a:solidFill>
                <a:srgbClr val="FFFF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2540000" y="4976745"/>
            <a:ext cx="2743200" cy="3793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NSS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>
          <a:defRPr b="0" baseline="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ea typeface="微軟正黑體" panose="020B0604030504040204" pitchFamily="34" charset="-12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SSLAB" id="{054A3823-8F2B-BD4B-8299-6F9D4C81B364}" vid="{448C0E5F-F807-6544-9BA0-C7F20924CB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NSSLAB</Template>
  <TotalTime>10657</TotalTime>
  <Words>768</Words>
  <Application>Microsoft Macintosh PowerPoint</Application>
  <PresentationFormat>寬螢幕</PresentationFormat>
  <Paragraphs>219</Paragraphs>
  <Slides>34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Calibri</vt:lpstr>
      <vt:lpstr>Helvetica</vt:lpstr>
      <vt:lpstr>Times New Roman</vt:lpstr>
      <vt:lpstr>Tw Cen MT Condensed</vt:lpstr>
      <vt:lpstr>微軟正黑體</vt:lpstr>
      <vt:lpstr>新細明體</vt:lpstr>
      <vt:lpstr>Arial</vt:lpstr>
      <vt:lpstr>NSSLAB</vt:lpstr>
      <vt:lpstr>User Tracking System Based on RFID Signal Proposal</vt:lpstr>
      <vt:lpstr>Outline</vt:lpstr>
      <vt:lpstr>PowerPoint 簡報</vt:lpstr>
      <vt:lpstr>PowerPoint 簡報</vt:lpstr>
      <vt:lpstr>PowerPoint 簡報</vt:lpstr>
      <vt:lpstr>PowerPoint 簡報</vt:lpstr>
      <vt:lpstr>Unmanned Store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Inspiration </vt:lpstr>
      <vt:lpstr>PowerPoint 簡報</vt:lpstr>
      <vt:lpstr>Region</vt:lpstr>
      <vt:lpstr>PowerPoint 簡報</vt:lpstr>
      <vt:lpstr>RFID Setting</vt:lpstr>
      <vt:lpstr>Query</vt:lpstr>
      <vt:lpstr>An User Comes</vt:lpstr>
      <vt:lpstr>User Identification</vt:lpstr>
      <vt:lpstr>Hand-Stuff Tracking</vt:lpstr>
      <vt:lpstr>PowerPoint 簡報</vt:lpstr>
      <vt:lpstr>Problem</vt:lpstr>
      <vt:lpstr>How to Detect New Region User?</vt:lpstr>
      <vt:lpstr>How to Detect New Region User?</vt:lpstr>
      <vt:lpstr>How to Detect New Region User?</vt:lpstr>
      <vt:lpstr>How to Detect Unknown Tag?</vt:lpstr>
      <vt:lpstr>How to Detect Unknown Tag?</vt:lpstr>
      <vt:lpstr>How to Detect Unknown Tag?</vt:lpstr>
      <vt:lpstr>How to Match Tag-object?</vt:lpstr>
      <vt:lpstr>Reference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Multi-Touch in the Air: Device-Free Finger Tracking and Gesture Recognition via COTS RFID</dc:title>
  <dc:creator>誠發 黃</dc:creator>
  <cp:lastModifiedBy>誠發 黃</cp:lastModifiedBy>
  <cp:revision>1102</cp:revision>
  <dcterms:created xsi:type="dcterms:W3CDTF">2018-06-25T02:04:20Z</dcterms:created>
  <dcterms:modified xsi:type="dcterms:W3CDTF">2018-08-21T10:45:54Z</dcterms:modified>
</cp:coreProperties>
</file>